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7" d="100"/>
          <a:sy n="37" d="100"/>
        </p:scale>
        <p:origin x="-706" y="-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01" y="5907499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9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4" y="8595251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2401122" y="1691748"/>
                </a:moveTo>
                <a:lnTo>
                  <a:pt x="0" y="1691748"/>
                </a:lnTo>
                <a:lnTo>
                  <a:pt x="1691748" y="0"/>
                </a:lnTo>
                <a:lnTo>
                  <a:pt x="2892309" y="1200560"/>
                </a:lnTo>
                <a:lnTo>
                  <a:pt x="2401122" y="1691748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9" y="8057499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774403" y="2229500"/>
                </a:moveTo>
                <a:lnTo>
                  <a:pt x="490625" y="2229500"/>
                </a:lnTo>
                <a:lnTo>
                  <a:pt x="0" y="1740812"/>
                </a:lnTo>
                <a:lnTo>
                  <a:pt x="1738312" y="0"/>
                </a:lnTo>
                <a:lnTo>
                  <a:pt x="2371108" y="632795"/>
                </a:lnTo>
                <a:lnTo>
                  <a:pt x="774403" y="22295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00" y="6899999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5271439" y="3387000"/>
                </a:moveTo>
                <a:lnTo>
                  <a:pt x="501141" y="3387000"/>
                </a:lnTo>
                <a:lnTo>
                  <a:pt x="0" y="2886075"/>
                </a:lnTo>
                <a:lnTo>
                  <a:pt x="2887322" y="0"/>
                </a:lnTo>
                <a:lnTo>
                  <a:pt x="5772146" y="2886075"/>
                </a:lnTo>
                <a:lnTo>
                  <a:pt x="5271439" y="3387000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09709" y="1252563"/>
            <a:ext cx="12711365" cy="853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4791" y="4113081"/>
            <a:ext cx="10222230" cy="3248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4150" y="2101850"/>
            <a:ext cx="8534400" cy="61555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CODERS</a:t>
            </a:r>
          </a:p>
          <a:p>
            <a:pPr algn="ctr"/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PRESENTS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8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WISDOM WEB</a:t>
            </a:r>
          </a:p>
          <a:p>
            <a:pPr algn="ctr"/>
            <a:r>
              <a:rPr lang="en-US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TRACK- MISCELLANEOUS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BY :</a:t>
            </a:r>
          </a:p>
          <a:p>
            <a:pPr algn="ctr"/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TARANPREET KAUR </a:t>
            </a:r>
          </a:p>
          <a:p>
            <a:pPr algn="ctr"/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JASKARAN SINGH</a:t>
            </a:r>
          </a:p>
          <a:p>
            <a:pPr algn="ctr"/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RATANDEEP SINGH</a:t>
            </a:r>
          </a:p>
          <a:p>
            <a:pPr algn="ctr"/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POOJA</a:t>
            </a:r>
            <a:endParaRPr lang="en-US" sz="28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644650"/>
            <a:ext cx="7467600" cy="716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81500" y="349250"/>
            <a:ext cx="12192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636750" y="501650"/>
            <a:ext cx="366395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1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29" rIns="0" bIns="0" rtlCol="0">
            <a:spAutoFit/>
          </a:bodyPr>
          <a:lstStyle/>
          <a:p>
            <a:pPr marL="471805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60" dirty="0"/>
              <a:t> </a:t>
            </a:r>
            <a:r>
              <a:rPr spc="-40" dirty="0"/>
              <a:t>Importance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75" dirty="0"/>
              <a:t>Mentorship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757670" cy="3770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Mentorship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Web.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mentorship,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receive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guidance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professionals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ﬁeld.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gain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insights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skills.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Mentorship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role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models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conﬁdence.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50490" y="1972247"/>
            <a:ext cx="656399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45" dirty="0"/>
              <a:t>Building</a:t>
            </a:r>
            <a:r>
              <a:rPr sz="3450" spc="-114" dirty="0"/>
              <a:t> </a:t>
            </a:r>
            <a:r>
              <a:rPr sz="3450" dirty="0"/>
              <a:t>a</a:t>
            </a:r>
            <a:r>
              <a:rPr sz="3450" spc="-110" dirty="0"/>
              <a:t> </a:t>
            </a:r>
            <a:r>
              <a:rPr sz="3450" dirty="0"/>
              <a:t>Supportive</a:t>
            </a:r>
            <a:r>
              <a:rPr sz="3450" spc="-114" dirty="0"/>
              <a:t> </a:t>
            </a:r>
            <a:r>
              <a:rPr sz="3450" spc="-20" dirty="0"/>
              <a:t>Community</a:t>
            </a:r>
            <a:endParaRPr sz="3450"/>
          </a:p>
        </p:txBody>
      </p:sp>
      <p:sp>
        <p:nvSpPr>
          <p:cNvPr id="8" name="object 8"/>
          <p:cNvSpPr txBox="1"/>
          <p:nvPr/>
        </p:nvSpPr>
        <p:spPr>
          <a:xfrm>
            <a:off x="12023868" y="3590812"/>
            <a:ext cx="5897880" cy="3313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72490" algn="r">
              <a:lnSpc>
                <a:spcPct val="100099"/>
              </a:lnSpc>
              <a:spcBef>
                <a:spcPts val="95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community.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feel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less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isolated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connected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peers.</a:t>
            </a:r>
            <a:endParaRPr sz="2700">
              <a:latin typeface="Trebuchet MS"/>
              <a:cs typeface="Trebuchet MS"/>
            </a:endParaRPr>
          </a:p>
          <a:p>
            <a:pPr marL="528955" marR="5080" indent="-207010" algn="r">
              <a:lnSpc>
                <a:spcPts val="3229"/>
              </a:lnSpc>
              <a:spcBef>
                <a:spcPts val="85"/>
              </a:spcBef>
            </a:pP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community,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experiences,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offer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support,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lasting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relationships.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88777" y="1943672"/>
            <a:ext cx="62261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Addressing</a:t>
            </a:r>
            <a:r>
              <a:rPr spc="-200" dirty="0"/>
              <a:t> </a:t>
            </a:r>
            <a:r>
              <a:rPr spc="-10" dirty="0"/>
              <a:t>Gender</a:t>
            </a:r>
            <a:r>
              <a:rPr spc="-200" dirty="0"/>
              <a:t> </a:t>
            </a:r>
            <a:r>
              <a:rPr spc="-20" dirty="0"/>
              <a:t>Bias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189216" y="3590812"/>
            <a:ext cx="573278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9245" algn="r">
              <a:lnSpc>
                <a:spcPct val="99900"/>
              </a:lnSpc>
              <a:spcBef>
                <a:spcPts val="100"/>
              </a:spcBef>
            </a:pP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bias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signiﬁcant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barrier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lower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academic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performance,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career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opportunities,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conﬁdence.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addressing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bias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classroom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students,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overcome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barriers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succeed.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1" y="3474686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3"/>
                  </a:moveTo>
                  <a:lnTo>
                    <a:pt x="0" y="1751434"/>
                  </a:lnTo>
                  <a:lnTo>
                    <a:pt x="1752997" y="0"/>
                  </a:lnTo>
                  <a:lnTo>
                    <a:pt x="1752997" y="386504"/>
                  </a:lnTo>
                  <a:lnTo>
                    <a:pt x="194729" y="194616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0441" y="2457347"/>
            <a:ext cx="900049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dirty="0"/>
              <a:t>Creating</a:t>
            </a:r>
            <a:r>
              <a:rPr sz="3450" spc="-125" dirty="0"/>
              <a:t> </a:t>
            </a:r>
            <a:r>
              <a:rPr sz="3450" dirty="0"/>
              <a:t>a</a:t>
            </a:r>
            <a:r>
              <a:rPr sz="3450" spc="-120" dirty="0"/>
              <a:t> </a:t>
            </a:r>
            <a:r>
              <a:rPr sz="3450" dirty="0"/>
              <a:t>Supportive</a:t>
            </a:r>
            <a:r>
              <a:rPr sz="3450" spc="-120" dirty="0"/>
              <a:t> </a:t>
            </a:r>
            <a:r>
              <a:rPr sz="3450" spc="-30" dirty="0"/>
              <a:t>Classroom</a:t>
            </a:r>
            <a:r>
              <a:rPr sz="3450" spc="-120" dirty="0"/>
              <a:t> </a:t>
            </a:r>
            <a:r>
              <a:rPr sz="3450" spc="-30" dirty="0"/>
              <a:t>Environment</a:t>
            </a:r>
            <a:endParaRPr sz="3450"/>
          </a:p>
        </p:txBody>
      </p:sp>
      <p:sp>
        <p:nvSpPr>
          <p:cNvPr id="10" name="object 10"/>
          <p:cNvSpPr txBox="1"/>
          <p:nvPr/>
        </p:nvSpPr>
        <p:spPr>
          <a:xfrm>
            <a:off x="3631297" y="4075922"/>
            <a:ext cx="599186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4290" algn="r">
              <a:lnSpc>
                <a:spcPct val="100000"/>
              </a:lnSpc>
              <a:spcBef>
                <a:spcPts val="100"/>
              </a:spcBef>
            </a:pP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Trebuchet MS"/>
                <a:cs typeface="Trebuchet MS"/>
              </a:rPr>
              <a:t>classroom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essential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empowering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r>
              <a:rPr sz="27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includes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addressing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bias,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mentorship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support,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offering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materials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training.</a:t>
            </a:r>
            <a:endParaRPr sz="2700">
              <a:latin typeface="Trebuchet MS"/>
              <a:cs typeface="Trebuchet MS"/>
            </a:endParaRPr>
          </a:p>
          <a:p>
            <a:pPr marL="43180" marR="5080" indent="416559" algn="r">
              <a:lnSpc>
                <a:spcPts val="3229"/>
              </a:lnSpc>
              <a:spcBef>
                <a:spcPts val="90"/>
              </a:spcBef>
            </a:pP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environment,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teachers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thrive.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29" rIns="0" bIns="0" rtlCol="0">
            <a:spAutoFit/>
          </a:bodyPr>
          <a:lstStyle/>
          <a:p>
            <a:pPr marL="471805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Empowering</a:t>
            </a:r>
            <a:r>
              <a:rPr spc="-155" dirty="0"/>
              <a:t> </a:t>
            </a:r>
            <a:r>
              <a:rPr spc="-110" dirty="0"/>
              <a:t>Female</a:t>
            </a:r>
            <a:r>
              <a:rPr spc="-155" dirty="0"/>
              <a:t> </a:t>
            </a:r>
            <a:r>
              <a:rPr spc="-10" dirty="0"/>
              <a:t>Students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36740" cy="471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Empowering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equitable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just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society.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support,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mentorship,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help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overcome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barriers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connect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mentors,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other.</a:t>
            </a:r>
            <a:endParaRPr sz="3050">
              <a:latin typeface="Trebuchet MS"/>
              <a:cs typeface="Trebuchet MS"/>
            </a:endParaRPr>
          </a:p>
          <a:p>
            <a:pPr marL="12700" marR="414655">
              <a:lnSpc>
                <a:spcPct val="100400"/>
              </a:lnSpc>
              <a:spcBef>
                <a:spcPts val="75"/>
              </a:spcBef>
            </a:pP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together,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gap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empower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29" rIns="0" bIns="0" rtlCol="0">
            <a:spAutoFit/>
          </a:bodyPr>
          <a:lstStyle/>
          <a:p>
            <a:pPr marL="471805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70" dirty="0"/>
              <a:t> </a:t>
            </a:r>
            <a:r>
              <a:rPr spc="-40" dirty="0"/>
              <a:t>Future</a:t>
            </a:r>
            <a:r>
              <a:rPr spc="-170" dirty="0"/>
              <a:t> </a:t>
            </a:r>
            <a:r>
              <a:rPr dirty="0"/>
              <a:t>of</a:t>
            </a:r>
            <a:r>
              <a:rPr spc="-170" dirty="0"/>
              <a:t> </a:t>
            </a:r>
            <a:r>
              <a:rPr spc="-30" dirty="0"/>
              <a:t>Education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760845" cy="4246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depends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our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ability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empower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full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potential.</a:t>
            </a:r>
            <a:r>
              <a:rPr sz="305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diverse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inclusive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workforce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equitable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society.</a:t>
            </a:r>
            <a:r>
              <a:rPr sz="305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5" dirty="0">
                <a:solidFill>
                  <a:srgbClr val="FFFFFF"/>
                </a:solidFill>
                <a:latin typeface="Trebuchet MS"/>
                <a:cs typeface="Trebuchet MS"/>
              </a:rPr>
              <a:t>future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bright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students,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63839"/>
            <a:ext cx="420941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Online</a:t>
            </a:r>
            <a:r>
              <a:rPr spc="-140" dirty="0"/>
              <a:t> </a:t>
            </a:r>
            <a:r>
              <a:rPr spc="-45" dirty="0"/>
              <a:t>Learning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870700" cy="3313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increasingly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popular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recent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years.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ﬂexibility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convenience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may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commitments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family.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Wisdom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webinars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workshops.</a:t>
            </a:r>
            <a:r>
              <a:rPr sz="27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female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anywhere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world.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1" y="3474686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3"/>
                  </a:moveTo>
                  <a:lnTo>
                    <a:pt x="0" y="1751434"/>
                  </a:lnTo>
                  <a:lnTo>
                    <a:pt x="1752997" y="0"/>
                  </a:lnTo>
                  <a:lnTo>
                    <a:pt x="1752997" y="386504"/>
                  </a:lnTo>
                  <a:lnTo>
                    <a:pt x="194729" y="194616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00338" y="2428772"/>
            <a:ext cx="792099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60" dirty="0"/>
              <a:t> </a:t>
            </a:r>
            <a:r>
              <a:rPr spc="-40" dirty="0"/>
              <a:t>Importance</a:t>
            </a:r>
            <a:r>
              <a:rPr spc="-15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spc="-30" dirty="0"/>
              <a:t>Leadership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50496" y="4075922"/>
            <a:ext cx="5972810" cy="37325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 marR="5080" indent="-167005" algn="r">
              <a:lnSpc>
                <a:spcPct val="100099"/>
              </a:lnSpc>
              <a:spcBef>
                <a:spcPts val="95"/>
              </a:spcBef>
            </a:pP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key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skill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success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any 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ﬁeld.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27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r>
              <a:rPr sz="27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skills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5" dirty="0">
                <a:solidFill>
                  <a:srgbClr val="FFFFFF"/>
                </a:solidFill>
                <a:latin typeface="Trebuchet MS"/>
                <a:cs typeface="Trebuchet MS"/>
              </a:rPr>
              <a:t>succeed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careers.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also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provide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conﬁdence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skills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become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leaders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communities.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2125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529" rIns="0" bIns="0" rtlCol="0">
            <a:spAutoFit/>
          </a:bodyPr>
          <a:lstStyle/>
          <a:p>
            <a:pPr marL="471805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Overcoming</a:t>
            </a:r>
            <a:r>
              <a:rPr spc="-195" dirty="0"/>
              <a:t> </a:t>
            </a:r>
            <a:r>
              <a:rPr spc="-10" dirty="0"/>
              <a:t>Barriers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23405" cy="4246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0" dirty="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barriers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education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workforce.</a:t>
            </a:r>
            <a:r>
              <a:rPr sz="3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These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include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bias,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discrimination,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resources.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working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platforms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Wisdom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Web,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students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overcome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barriers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achieve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goals.</a:t>
            </a:r>
            <a:r>
              <a:rPr sz="30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Together,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more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equitable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0" dirty="0">
                <a:solidFill>
                  <a:srgbClr val="FFFFFF"/>
                </a:solidFill>
                <a:latin typeface="Trebuchet MS"/>
                <a:cs typeface="Trebuchet MS"/>
              </a:rPr>
              <a:t>just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society.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71777" y="0"/>
            <a:ext cx="3476625" cy="1929764"/>
            <a:chOff x="11371777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7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1203062" y="1929682"/>
                  </a:moveTo>
                  <a:lnTo>
                    <a:pt x="0" y="729121"/>
                  </a:lnTo>
                  <a:lnTo>
                    <a:pt x="729121" y="0"/>
                  </a:lnTo>
                  <a:lnTo>
                    <a:pt x="2749606" y="0"/>
                  </a:lnTo>
                  <a:lnTo>
                    <a:pt x="2941374" y="191368"/>
                  </a:lnTo>
                  <a:lnTo>
                    <a:pt x="1203062" y="1929682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77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6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8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76" y="605557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7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9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39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3284277" y="0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3225461" y="5328981"/>
                </a:moveTo>
                <a:lnTo>
                  <a:pt x="0" y="2103519"/>
                </a:lnTo>
                <a:lnTo>
                  <a:pt x="2105150" y="0"/>
                </a:lnTo>
                <a:lnTo>
                  <a:pt x="4344904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1" y="5328981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6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2167322" y="2166482"/>
                </a:moveTo>
                <a:lnTo>
                  <a:pt x="0" y="0"/>
                </a:lnTo>
                <a:lnTo>
                  <a:pt x="4334645" y="0"/>
                </a:lnTo>
                <a:lnTo>
                  <a:pt x="2167322" y="2166482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4940" marR="147320" algn="ctr">
              <a:lnSpc>
                <a:spcPct val="100000"/>
              </a:lnSpc>
              <a:spcBef>
                <a:spcPts val="125"/>
              </a:spcBef>
            </a:pPr>
            <a:r>
              <a:rPr spc="-30" dirty="0"/>
              <a:t>In</a:t>
            </a:r>
            <a:r>
              <a:rPr spc="-210" dirty="0"/>
              <a:t> </a:t>
            </a:r>
            <a:r>
              <a:rPr spc="-120" dirty="0"/>
              <a:t>conclusion,</a:t>
            </a:r>
            <a:r>
              <a:rPr spc="-210" dirty="0"/>
              <a:t> </a:t>
            </a:r>
            <a:r>
              <a:rPr spc="-50" dirty="0"/>
              <a:t>empowering</a:t>
            </a:r>
            <a:r>
              <a:rPr spc="-215" dirty="0"/>
              <a:t> </a:t>
            </a:r>
            <a:r>
              <a:rPr spc="-125" dirty="0"/>
              <a:t>female</a:t>
            </a:r>
            <a:r>
              <a:rPr spc="-210" dirty="0"/>
              <a:t> </a:t>
            </a:r>
            <a:r>
              <a:rPr spc="-55" dirty="0"/>
              <a:t>students</a:t>
            </a:r>
            <a:r>
              <a:rPr spc="-210" dirty="0"/>
              <a:t> </a:t>
            </a:r>
            <a:r>
              <a:rPr spc="-85" dirty="0"/>
              <a:t>is</a:t>
            </a:r>
            <a:r>
              <a:rPr spc="-210" dirty="0"/>
              <a:t> </a:t>
            </a:r>
            <a:r>
              <a:rPr spc="-120" dirty="0"/>
              <a:t>crucial </a:t>
            </a:r>
            <a:r>
              <a:rPr spc="-60" dirty="0"/>
              <a:t>for</a:t>
            </a:r>
            <a:r>
              <a:rPr spc="-225" dirty="0"/>
              <a:t> </a:t>
            </a:r>
            <a:r>
              <a:rPr spc="-114" dirty="0"/>
              <a:t>creating</a:t>
            </a:r>
            <a:r>
              <a:rPr spc="-225" dirty="0"/>
              <a:t> </a:t>
            </a:r>
            <a:r>
              <a:rPr spc="-80" dirty="0"/>
              <a:t>a</a:t>
            </a:r>
            <a:r>
              <a:rPr spc="-220" dirty="0"/>
              <a:t> </a:t>
            </a:r>
            <a:r>
              <a:rPr spc="-65" dirty="0"/>
              <a:t>more</a:t>
            </a:r>
            <a:r>
              <a:rPr spc="-225" dirty="0"/>
              <a:t> </a:t>
            </a:r>
            <a:r>
              <a:rPr spc="-130" dirty="0"/>
              <a:t>equitable</a:t>
            </a:r>
            <a:r>
              <a:rPr spc="-220" dirty="0"/>
              <a:t> </a:t>
            </a:r>
            <a:r>
              <a:rPr spc="-45" dirty="0"/>
              <a:t>and</a:t>
            </a:r>
            <a:r>
              <a:rPr spc="-225" dirty="0"/>
              <a:t> </a:t>
            </a:r>
            <a:r>
              <a:rPr spc="-165" dirty="0"/>
              <a:t>just</a:t>
            </a:r>
            <a:r>
              <a:rPr spc="-220" dirty="0"/>
              <a:t> </a:t>
            </a:r>
            <a:r>
              <a:rPr spc="-10" dirty="0"/>
              <a:t>society.</a:t>
            </a:r>
          </a:p>
          <a:p>
            <a:pPr marL="12065" marR="5080" algn="ctr">
              <a:lnSpc>
                <a:spcPct val="100600"/>
              </a:lnSpc>
              <a:spcBef>
                <a:spcPts val="50"/>
              </a:spcBef>
            </a:pPr>
            <a:r>
              <a:rPr dirty="0"/>
              <a:t>Wisdom</a:t>
            </a:r>
            <a:r>
              <a:rPr spc="-190" dirty="0"/>
              <a:t> </a:t>
            </a:r>
            <a:r>
              <a:rPr dirty="0"/>
              <a:t>Web</a:t>
            </a:r>
            <a:r>
              <a:rPr spc="-190" dirty="0"/>
              <a:t> </a:t>
            </a:r>
            <a:r>
              <a:rPr spc="-65" dirty="0"/>
              <a:t>offers</a:t>
            </a:r>
            <a:r>
              <a:rPr spc="-190" dirty="0"/>
              <a:t> </a:t>
            </a:r>
            <a:r>
              <a:rPr spc="-80" dirty="0"/>
              <a:t>a</a:t>
            </a:r>
            <a:r>
              <a:rPr spc="-190" dirty="0"/>
              <a:t> </a:t>
            </a:r>
            <a:r>
              <a:rPr spc="-90" dirty="0"/>
              <a:t>platform</a:t>
            </a:r>
            <a:r>
              <a:rPr spc="-185" dirty="0"/>
              <a:t> </a:t>
            </a:r>
            <a:r>
              <a:rPr spc="-60" dirty="0"/>
              <a:t>for</a:t>
            </a:r>
            <a:r>
              <a:rPr spc="-190" dirty="0"/>
              <a:t> </a:t>
            </a:r>
            <a:r>
              <a:rPr spc="-125" dirty="0"/>
              <a:t>female</a:t>
            </a:r>
            <a:r>
              <a:rPr spc="-190" dirty="0"/>
              <a:t> </a:t>
            </a:r>
            <a:r>
              <a:rPr spc="-55" dirty="0"/>
              <a:t>students</a:t>
            </a:r>
            <a:r>
              <a:rPr spc="-190" dirty="0"/>
              <a:t> </a:t>
            </a:r>
            <a:r>
              <a:rPr spc="-25" dirty="0"/>
              <a:t>to </a:t>
            </a:r>
            <a:r>
              <a:rPr spc="-90" dirty="0"/>
              <a:t>connect</a:t>
            </a:r>
            <a:r>
              <a:rPr spc="-225" dirty="0"/>
              <a:t> </a:t>
            </a:r>
            <a:r>
              <a:rPr spc="-80" dirty="0"/>
              <a:t>with</a:t>
            </a:r>
            <a:r>
              <a:rPr spc="-220" dirty="0"/>
              <a:t> </a:t>
            </a:r>
            <a:r>
              <a:rPr spc="-105" dirty="0"/>
              <a:t>mentors,</a:t>
            </a:r>
            <a:r>
              <a:rPr spc="-220" dirty="0"/>
              <a:t> </a:t>
            </a:r>
            <a:r>
              <a:rPr spc="-140" dirty="0"/>
              <a:t>resources,</a:t>
            </a:r>
            <a:r>
              <a:rPr spc="-220" dirty="0"/>
              <a:t> </a:t>
            </a:r>
            <a:r>
              <a:rPr spc="-45" dirty="0"/>
              <a:t>and</a:t>
            </a:r>
            <a:r>
              <a:rPr spc="-220" dirty="0"/>
              <a:t> </a:t>
            </a:r>
            <a:r>
              <a:rPr spc="-110" dirty="0"/>
              <a:t>each</a:t>
            </a:r>
            <a:r>
              <a:rPr spc="-220" dirty="0"/>
              <a:t> </a:t>
            </a:r>
            <a:r>
              <a:rPr spc="-165" dirty="0"/>
              <a:t>other.</a:t>
            </a:r>
            <a:r>
              <a:rPr spc="-220" dirty="0"/>
              <a:t> </a:t>
            </a:r>
            <a:r>
              <a:rPr spc="-25" dirty="0"/>
              <a:t>By </a:t>
            </a:r>
            <a:r>
              <a:rPr spc="-20" dirty="0"/>
              <a:t>working</a:t>
            </a:r>
            <a:r>
              <a:rPr spc="-235" dirty="0"/>
              <a:t> </a:t>
            </a:r>
            <a:r>
              <a:rPr spc="-130" dirty="0"/>
              <a:t>together,</a:t>
            </a:r>
            <a:r>
              <a:rPr spc="-229" dirty="0"/>
              <a:t> </a:t>
            </a:r>
            <a:r>
              <a:rPr spc="-55" dirty="0"/>
              <a:t>we</a:t>
            </a:r>
            <a:r>
              <a:rPr spc="-229" dirty="0"/>
              <a:t> </a:t>
            </a:r>
            <a:r>
              <a:rPr spc="-100" dirty="0"/>
              <a:t>can</a:t>
            </a:r>
            <a:r>
              <a:rPr spc="-235" dirty="0"/>
              <a:t> </a:t>
            </a:r>
            <a:r>
              <a:rPr spc="-95" dirty="0"/>
              <a:t>bridge</a:t>
            </a:r>
            <a:r>
              <a:rPr spc="-229" dirty="0"/>
              <a:t> </a:t>
            </a:r>
            <a:r>
              <a:rPr spc="-85" dirty="0"/>
              <a:t>the</a:t>
            </a:r>
            <a:r>
              <a:rPr spc="-229" dirty="0"/>
              <a:t> </a:t>
            </a:r>
            <a:r>
              <a:rPr dirty="0"/>
              <a:t>gap</a:t>
            </a:r>
            <a:r>
              <a:rPr spc="-235" dirty="0"/>
              <a:t> </a:t>
            </a:r>
            <a:r>
              <a:rPr spc="-25" dirty="0"/>
              <a:t>and </a:t>
            </a:r>
            <a:r>
              <a:rPr spc="-55" dirty="0"/>
              <a:t>empower</a:t>
            </a:r>
            <a:r>
              <a:rPr spc="-215" dirty="0"/>
              <a:t> </a:t>
            </a:r>
            <a:r>
              <a:rPr spc="-125" dirty="0"/>
              <a:t>female</a:t>
            </a:r>
            <a:r>
              <a:rPr spc="-215" dirty="0"/>
              <a:t> </a:t>
            </a:r>
            <a:r>
              <a:rPr spc="-55" dirty="0"/>
              <a:t>students</a:t>
            </a:r>
            <a:r>
              <a:rPr spc="-210" dirty="0"/>
              <a:t> </a:t>
            </a:r>
            <a:r>
              <a:rPr dirty="0"/>
              <a:t>to</a:t>
            </a:r>
            <a:r>
              <a:rPr spc="-215" dirty="0"/>
              <a:t> </a:t>
            </a:r>
            <a:r>
              <a:rPr spc="-120" dirty="0"/>
              <a:t>achieve</a:t>
            </a:r>
            <a:r>
              <a:rPr spc="-210" dirty="0"/>
              <a:t> </a:t>
            </a:r>
            <a:r>
              <a:rPr spc="-135" dirty="0"/>
              <a:t>their</a:t>
            </a:r>
            <a:r>
              <a:rPr spc="-215" dirty="0"/>
              <a:t> </a:t>
            </a:r>
            <a:r>
              <a:rPr spc="-10" dirty="0"/>
              <a:t>goals.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156872" y="2256131"/>
            <a:ext cx="328612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85" dirty="0"/>
              <a:t>Conclusion</a:t>
            </a:r>
            <a:endParaRPr sz="5250"/>
          </a:p>
        </p:txBody>
      </p:sp>
      <p:sp>
        <p:nvSpPr>
          <p:cNvPr id="13" name="object 13"/>
          <p:cNvSpPr/>
          <p:nvPr/>
        </p:nvSpPr>
        <p:spPr>
          <a:xfrm>
            <a:off x="7179471" y="3829781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4" y="95249"/>
                </a:moveTo>
                <a:lnTo>
                  <a:pt x="0" y="95249"/>
                </a:lnTo>
                <a:lnTo>
                  <a:pt x="0" y="0"/>
                </a:lnTo>
                <a:lnTo>
                  <a:pt x="3914774" y="0"/>
                </a:lnTo>
                <a:lnTo>
                  <a:pt x="39147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3552" y="2913227"/>
            <a:ext cx="8314055" cy="350583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520"/>
              </a:lnSpc>
              <a:spcBef>
                <a:spcPts val="1405"/>
              </a:spcBef>
            </a:pPr>
            <a:r>
              <a:rPr sz="6500" spc="-75" dirty="0">
                <a:solidFill>
                  <a:srgbClr val="FFFFFF"/>
                </a:solidFill>
                <a:latin typeface="Source Serif 4"/>
                <a:cs typeface="Source Serif 4"/>
              </a:rPr>
              <a:t>Empowering</a:t>
            </a:r>
            <a:r>
              <a:rPr sz="6500" spc="-280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Source Serif 4"/>
                <a:cs typeface="Source Serif 4"/>
              </a:rPr>
              <a:t>Female </a:t>
            </a:r>
            <a:r>
              <a:rPr sz="6500" dirty="0">
                <a:solidFill>
                  <a:srgbClr val="FFFFFF"/>
                </a:solidFill>
                <a:latin typeface="Source Serif 4"/>
                <a:cs typeface="Source Serif 4"/>
              </a:rPr>
              <a:t>Students</a:t>
            </a:r>
            <a:r>
              <a:rPr sz="6500" spc="-15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Source Serif 4"/>
                <a:cs typeface="Source Serif 4"/>
              </a:rPr>
              <a:t>through </a:t>
            </a:r>
            <a:r>
              <a:rPr sz="6500" spc="-140" dirty="0">
                <a:solidFill>
                  <a:srgbClr val="FFFFFF"/>
                </a:solidFill>
                <a:latin typeface="Source Serif 4"/>
                <a:cs typeface="Source Serif 4"/>
              </a:rPr>
              <a:t>Wisdom</a:t>
            </a:r>
            <a:r>
              <a:rPr sz="6500" spc="-229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715" dirty="0">
                <a:solidFill>
                  <a:srgbClr val="FFFFFF"/>
                </a:solidFill>
                <a:latin typeface="Source Serif 4"/>
                <a:cs typeface="Source Serif 4"/>
              </a:rPr>
              <a:t>W</a:t>
            </a:r>
            <a:r>
              <a:rPr sz="6500" spc="-165" dirty="0">
                <a:solidFill>
                  <a:srgbClr val="FFFFFF"/>
                </a:solidFill>
                <a:latin typeface="Source Serif 4"/>
                <a:cs typeface="Source Serif 4"/>
              </a:rPr>
              <a:t>e</a:t>
            </a:r>
            <a:r>
              <a:rPr sz="6500" spc="-95" dirty="0">
                <a:solidFill>
                  <a:srgbClr val="FFFFFF"/>
                </a:solidFill>
                <a:latin typeface="Source Serif 4"/>
                <a:cs typeface="Source Serif 4"/>
              </a:rPr>
              <a:t>b</a:t>
            </a:r>
            <a:r>
              <a:rPr sz="6500" spc="-55" dirty="0">
                <a:solidFill>
                  <a:srgbClr val="FFFFFF"/>
                </a:solidFill>
                <a:latin typeface="Source Serif 4"/>
                <a:cs typeface="Source Serif 4"/>
              </a:rPr>
              <a:t>:</a:t>
            </a:r>
            <a:r>
              <a:rPr sz="6500" spc="-75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Source Serif 4"/>
                <a:cs typeface="Source Serif 4"/>
              </a:rPr>
              <a:t>Bridging </a:t>
            </a:r>
            <a:r>
              <a:rPr sz="6500" dirty="0">
                <a:solidFill>
                  <a:srgbClr val="FFFFFF"/>
                </a:solidFill>
                <a:latin typeface="Source Serif 4"/>
                <a:cs typeface="Source Serif 4"/>
              </a:rPr>
              <a:t>the</a:t>
            </a:r>
            <a:r>
              <a:rPr sz="6500" spc="-140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30" dirty="0">
                <a:solidFill>
                  <a:srgbClr val="FFFFFF"/>
                </a:solidFill>
                <a:latin typeface="Source Serif 4"/>
                <a:cs typeface="Source Serif 4"/>
              </a:rPr>
              <a:t>Gap</a:t>
            </a:r>
            <a:r>
              <a:rPr sz="6500" spc="-140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dirty="0">
                <a:solidFill>
                  <a:srgbClr val="FFFFFF"/>
                </a:solidFill>
                <a:latin typeface="Source Serif 4"/>
                <a:cs typeface="Source Serif 4"/>
              </a:rPr>
              <a:t>with</a:t>
            </a:r>
            <a:r>
              <a:rPr sz="6500" spc="-200" dirty="0">
                <a:solidFill>
                  <a:srgbClr val="FFFFFF"/>
                </a:solidFill>
                <a:latin typeface="Source Serif 4"/>
                <a:cs typeface="Source Serif 4"/>
              </a:rPr>
              <a:t> </a:t>
            </a:r>
            <a:r>
              <a:rPr sz="6500" spc="-10" dirty="0">
                <a:solidFill>
                  <a:srgbClr val="FFFFFF"/>
                </a:solidFill>
                <a:latin typeface="Source Serif 4"/>
                <a:cs typeface="Source Serif 4"/>
              </a:rPr>
              <a:t>Teachers</a:t>
            </a:r>
            <a:endParaRPr sz="6500">
              <a:latin typeface="Source Serif 4"/>
              <a:cs typeface="Source Serif 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144511" y="0"/>
            <a:ext cx="9144000" cy="9381490"/>
            <a:chOff x="9144511" y="0"/>
            <a:chExt cx="9144000" cy="9381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9715" y="0"/>
              <a:ext cx="6478283" cy="7407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5001" y="1084999"/>
            <a:ext cx="9143365" cy="7596505"/>
            <a:chOff x="9145001" y="1084999"/>
            <a:chExt cx="9143365" cy="7596505"/>
          </a:xfrm>
        </p:grpSpPr>
        <p:sp>
          <p:nvSpPr>
            <p:cNvPr id="3" name="object 3"/>
            <p:cNvSpPr/>
            <p:nvPr/>
          </p:nvSpPr>
          <p:spPr>
            <a:xfrm>
              <a:off x="11162741" y="2232506"/>
              <a:ext cx="7125334" cy="6448425"/>
            </a:xfrm>
            <a:custGeom>
              <a:avLst/>
              <a:gdLst/>
              <a:ahLst/>
              <a:cxnLst/>
              <a:rect l="l" t="t" r="r" b="b"/>
              <a:pathLst>
                <a:path w="7125334" h="6448425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w="7125334" h="6448425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2495" y="3247503"/>
              <a:ext cx="3096260" cy="3399154"/>
            </a:xfrm>
            <a:custGeom>
              <a:avLst/>
              <a:gdLst/>
              <a:ahLst/>
              <a:cxnLst/>
              <a:rect l="l" t="t" r="r" b="b"/>
              <a:pathLst>
                <a:path w="3096259" h="3399154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w="3096259" h="3399154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7500" y="1562499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w="819150" h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w="819150" h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w="819150" h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089999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569103" y="1637499"/>
              <a:ext cx="809625" cy="666750"/>
            </a:xfrm>
            <a:custGeom>
              <a:avLst/>
              <a:gdLst/>
              <a:ahLst/>
              <a:cxnLst/>
              <a:rect l="l" t="t" r="r" b="b"/>
              <a:pathLst>
                <a:path w="809625" h="666750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w="809625" h="666750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w="809625" h="666750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w="809625" h="666750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w="809625" h="666750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w="809625" h="666750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w="809625" h="666750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w="809625" h="666750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075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03111" y="1853976"/>
              <a:ext cx="143510" cy="429895"/>
            </a:xfrm>
            <a:custGeom>
              <a:avLst/>
              <a:gdLst/>
              <a:ahLst/>
              <a:cxnLst/>
              <a:rect l="l" t="t" r="r" b="b"/>
              <a:pathLst>
                <a:path w="143509" h="429894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w="143509" h="429894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582498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w="819150" h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25001" y="1084999"/>
              <a:ext cx="1771650" cy="1771650"/>
            </a:xfrm>
            <a:custGeom>
              <a:avLst/>
              <a:gdLst/>
              <a:ahLst/>
              <a:cxnLst/>
              <a:rect l="l" t="t" r="r" b="b"/>
              <a:pathLst>
                <a:path w="1771650" h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04993" y="156250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w="819150" h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w="819150" h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5186" y="1755960"/>
              <a:ext cx="95483" cy="9798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46824" y="2361094"/>
            <a:ext cx="4250690" cy="141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50" spc="-10" dirty="0"/>
              <a:t>Thanks!</a:t>
            </a:r>
            <a:endParaRPr sz="9150"/>
          </a:p>
        </p:txBody>
      </p:sp>
      <p:sp>
        <p:nvSpPr>
          <p:cNvPr id="18" name="object 18"/>
          <p:cNvSpPr/>
          <p:nvPr/>
        </p:nvSpPr>
        <p:spPr>
          <a:xfrm>
            <a:off x="2287522" y="4498135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86" y="0"/>
            <a:ext cx="18278475" cy="10287000"/>
            <a:chOff x="5286" y="0"/>
            <a:chExt cx="18278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6" y="5792"/>
              <a:ext cx="18278474" cy="1028120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49868" y="1266202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59244" y="0"/>
              <a:ext cx="6448425" cy="3677285"/>
            </a:xfrm>
            <a:custGeom>
              <a:avLst/>
              <a:gdLst/>
              <a:ahLst/>
              <a:cxnLst/>
              <a:rect l="l" t="t" r="r" b="b"/>
              <a:pathLst>
                <a:path w="6448425" h="367728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05275" y="2896"/>
              <a:ext cx="7077075" cy="10277475"/>
            </a:xfrm>
            <a:custGeom>
              <a:avLst/>
              <a:gdLst/>
              <a:ahLst/>
              <a:cxnLst/>
              <a:rect l="l" t="t" r="r" b="b"/>
              <a:pathLst>
                <a:path w="7077075" h="102774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584376" y="1943672"/>
            <a:ext cx="333057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Introduction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884714" y="3590812"/>
            <a:ext cx="6036945" cy="4025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96265" algn="r">
              <a:lnSpc>
                <a:spcPct val="101000"/>
              </a:lnSpc>
              <a:spcBef>
                <a:spcPts val="90"/>
              </a:spcBef>
            </a:pP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aims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explore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gap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10" dirty="0">
                <a:solidFill>
                  <a:srgbClr val="FFFFFF"/>
                </a:solidFill>
                <a:latin typeface="Trebuchet MS"/>
                <a:cs typeface="Trebuchet MS"/>
              </a:rPr>
              <a:t>teachers.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Trebuchet MS"/>
                <a:cs typeface="Trebuchet MS"/>
              </a:rPr>
              <a:t>will showcase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empower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young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women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providing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600" spc="-105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mentorship,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networking </a:t>
            </a:r>
            <a:r>
              <a:rPr sz="2600" spc="-75" dirty="0">
                <a:solidFill>
                  <a:srgbClr val="FFFFFF"/>
                </a:solidFill>
                <a:latin typeface="Trebuchet MS"/>
                <a:cs typeface="Trebuchet MS"/>
              </a:rPr>
              <a:t>opportunities.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45" dirty="0">
                <a:solidFill>
                  <a:srgbClr val="FFFFFF"/>
                </a:solidFill>
                <a:latin typeface="Trebuchet MS"/>
                <a:cs typeface="Trebuchet MS"/>
              </a:rPr>
              <a:t>end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600" spc="-85" dirty="0">
                <a:solidFill>
                  <a:srgbClr val="FFFFFF"/>
                </a:solidFill>
                <a:latin typeface="Trebuchet MS"/>
                <a:cs typeface="Trebuchet MS"/>
              </a:rPr>
              <a:t>presentation,</a:t>
            </a:r>
            <a:r>
              <a:rPr sz="26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2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understand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600" spc="-70" dirty="0">
                <a:solidFill>
                  <a:srgbClr val="FFFFFF"/>
                </a:solidFill>
                <a:latin typeface="Trebuchet MS"/>
                <a:cs typeface="Trebuchet MS"/>
              </a:rPr>
              <a:t>importance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80" dirty="0">
                <a:solidFill>
                  <a:srgbClr val="FFFFFF"/>
                </a:solidFill>
                <a:latin typeface="Trebuchet MS"/>
                <a:cs typeface="Trebuchet MS"/>
              </a:rPr>
              <a:t>creating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6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6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supportive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3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6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95" dirty="0">
                <a:solidFill>
                  <a:srgbClr val="FFFFFF"/>
                </a:solidFill>
                <a:latin typeface="Trebuchet MS"/>
                <a:cs typeface="Trebuchet MS"/>
              </a:rPr>
              <a:t>thrive.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08704" y="3250713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7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1694124" y="1694124"/>
                </a:moveTo>
                <a:lnTo>
                  <a:pt x="0" y="0"/>
                </a:lnTo>
                <a:lnTo>
                  <a:pt x="3388249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499"/>
            <a:ext cx="1786889" cy="3476625"/>
            <a:chOff x="0" y="3157499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0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48312" y="2938873"/>
                  </a:moveTo>
                  <a:lnTo>
                    <a:pt x="0" y="2890561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499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8515985" cy="10287000"/>
            <a:chOff x="0" y="0"/>
            <a:chExt cx="8515985" cy="10287000"/>
          </a:xfrm>
        </p:grpSpPr>
        <p:sp>
          <p:nvSpPr>
            <p:cNvPr id="7" name="object 7"/>
            <p:cNvSpPr/>
            <p:nvPr/>
          </p:nvSpPr>
          <p:spPr>
            <a:xfrm>
              <a:off x="2067500" y="1714999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500" y="5512500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5"/>
              <a:ext cx="5320567" cy="50549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9" cy="46155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477325" y="1273364"/>
            <a:ext cx="714375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dirty="0"/>
              <a:t>The</a:t>
            </a:r>
            <a:r>
              <a:rPr sz="4350" spc="-185" dirty="0"/>
              <a:t> </a:t>
            </a:r>
            <a:r>
              <a:rPr sz="4350" spc="-10" dirty="0"/>
              <a:t>Gender</a:t>
            </a:r>
            <a:r>
              <a:rPr sz="4350" spc="-185" dirty="0"/>
              <a:t> </a:t>
            </a:r>
            <a:r>
              <a:rPr sz="4350" spc="-35" dirty="0"/>
              <a:t>Gap</a:t>
            </a:r>
            <a:r>
              <a:rPr sz="4350" spc="-185" dirty="0"/>
              <a:t> </a:t>
            </a:r>
            <a:r>
              <a:rPr sz="4350" spc="-45" dirty="0"/>
              <a:t>in</a:t>
            </a:r>
            <a:r>
              <a:rPr sz="4350" spc="-180" dirty="0"/>
              <a:t> </a:t>
            </a:r>
            <a:r>
              <a:rPr sz="4350" spc="-10" dirty="0"/>
              <a:t>Education</a:t>
            </a:r>
            <a:endParaRPr sz="4350"/>
          </a:p>
        </p:txBody>
      </p:sp>
      <p:sp>
        <p:nvSpPr>
          <p:cNvPr id="12" name="object 12"/>
          <p:cNvSpPr txBox="1"/>
          <p:nvPr/>
        </p:nvSpPr>
        <p:spPr>
          <a:xfrm>
            <a:off x="9489224" y="3016316"/>
            <a:ext cx="6829425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Despite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progress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recent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years,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still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a signiﬁcant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gap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education.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Female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often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face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barriers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gender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bias,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700" spc="-100" dirty="0">
                <a:solidFill>
                  <a:srgbClr val="FFFFFF"/>
                </a:solidFill>
                <a:latin typeface="Trebuchet MS"/>
                <a:cs typeface="Trebuchet MS"/>
              </a:rPr>
              <a:t>discrimination.</a:t>
            </a:r>
            <a:r>
              <a:rPr sz="27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lead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lower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academic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opportunities.</a:t>
            </a:r>
            <a:endParaRPr sz="2700">
              <a:latin typeface="Trebuchet MS"/>
              <a:cs typeface="Trebuchet MS"/>
            </a:endParaRPr>
          </a:p>
          <a:p>
            <a:pPr marL="12700" marR="46355">
              <a:lnSpc>
                <a:spcPts val="3229"/>
              </a:lnSpc>
              <a:spcBef>
                <a:spcPts val="100"/>
              </a:spcBef>
            </a:pP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issues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support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7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700">
              <a:latin typeface="Trebuchet MS"/>
              <a:cs typeface="Trebuchet MS"/>
            </a:endParaRPr>
          </a:p>
          <a:p>
            <a:pPr marL="12700">
              <a:lnSpc>
                <a:spcPts val="3190"/>
              </a:lnSpc>
            </a:pP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succeed.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7299" y="2656741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499" y="0"/>
            <a:ext cx="7620634" cy="5420995"/>
            <a:chOff x="10667499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1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499" y="1430000"/>
              <a:ext cx="2371725" cy="2371725"/>
            </a:xfrm>
            <a:custGeom>
              <a:avLst/>
              <a:gdLst/>
              <a:ahLst/>
              <a:cxnLst/>
              <a:rect l="l" t="t" r="r" b="b"/>
              <a:pathLst>
                <a:path w="2371725" h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01" y="3474686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94729" y="1946163"/>
                  </a:moveTo>
                  <a:lnTo>
                    <a:pt x="0" y="1751434"/>
                  </a:lnTo>
                  <a:lnTo>
                    <a:pt x="1752997" y="0"/>
                  </a:lnTo>
                  <a:lnTo>
                    <a:pt x="1752997" y="386504"/>
                  </a:lnTo>
                  <a:lnTo>
                    <a:pt x="194729" y="1946163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4062767"/>
            <a:ext cx="4617085" cy="6224270"/>
            <a:chOff x="0" y="4062767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8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7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76503" y="2428772"/>
            <a:ext cx="574484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0" dirty="0"/>
              <a:t> </a:t>
            </a:r>
            <a:r>
              <a:rPr spc="-20" dirty="0"/>
              <a:t>is</a:t>
            </a:r>
            <a:r>
              <a:rPr spc="-250" dirty="0"/>
              <a:t> </a:t>
            </a:r>
            <a:r>
              <a:rPr spc="-114" dirty="0"/>
              <a:t>Wisdom</a:t>
            </a:r>
            <a:r>
              <a:rPr spc="-185" dirty="0"/>
              <a:t> </a:t>
            </a:r>
            <a:r>
              <a:rPr spc="-30" dirty="0"/>
              <a:t>Web?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612098" y="4075922"/>
            <a:ext cx="6010910" cy="3732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4955" algn="r">
              <a:lnSpc>
                <a:spcPct val="999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connects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mentors, </a:t>
            </a:r>
            <a:r>
              <a:rPr sz="2700" spc="-120" dirty="0">
                <a:solidFill>
                  <a:srgbClr val="FFFFFF"/>
                </a:solidFill>
                <a:latin typeface="Trebuchet MS"/>
                <a:cs typeface="Trebuchet MS"/>
              </a:rPr>
              <a:t>resources,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opportunities. </a:t>
            </a:r>
            <a:r>
              <a:rPr sz="2700" spc="-80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community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where</a:t>
            </a:r>
            <a:r>
              <a:rPr sz="27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young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women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Trebuchet MS"/>
                <a:cs typeface="Trebuchet MS"/>
              </a:rPr>
              <a:t>grow. </a:t>
            </a:r>
            <a:r>
              <a:rPr sz="2700" spc="-3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Web,</a:t>
            </a:r>
            <a:r>
              <a:rPr sz="27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0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7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7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27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2700" spc="-110" dirty="0">
                <a:solidFill>
                  <a:srgbClr val="FFFFFF"/>
                </a:solidFill>
                <a:latin typeface="Trebuchet MS"/>
                <a:cs typeface="Trebuchet MS"/>
              </a:rPr>
              <a:t>academic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support,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4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Trebuchet MS"/>
                <a:cs typeface="Trebuchet MS"/>
              </a:rPr>
              <a:t>guidance,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270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60"/>
              </a:spcBef>
            </a:pPr>
            <a:r>
              <a:rPr sz="2700" spc="-95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27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Trebuchet MS"/>
                <a:cs typeface="Trebuchet MS"/>
              </a:rPr>
              <a:t>development.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0044" y="373582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750" y="3321653"/>
            <a:ext cx="6371331" cy="63721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8" y="0"/>
            <a:ext cx="5647690" cy="5734685"/>
            <a:chOff x="12640788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135" y="2795252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201425" y="2938873"/>
                  </a:moveTo>
                  <a:lnTo>
                    <a:pt x="0" y="1738312"/>
                  </a:lnTo>
                  <a:lnTo>
                    <a:pt x="1739563" y="0"/>
                  </a:lnTo>
                  <a:lnTo>
                    <a:pt x="1914864" y="175174"/>
                  </a:lnTo>
                  <a:lnTo>
                    <a:pt x="1914864" y="2225947"/>
                  </a:lnTo>
                  <a:lnTo>
                    <a:pt x="1201425" y="2938873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1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19" y="2890291"/>
                  </a:moveTo>
                  <a:lnTo>
                    <a:pt x="4936274" y="2257488"/>
                  </a:lnTo>
                  <a:lnTo>
                    <a:pt x="3196717" y="3995801"/>
                  </a:lnTo>
                  <a:lnTo>
                    <a:pt x="3827462" y="4628604"/>
                  </a:lnTo>
                  <a:lnTo>
                    <a:pt x="5567019" y="2890291"/>
                  </a:lnTo>
                  <a:close/>
                </a:path>
                <a:path w="5647690" h="4629150">
                  <a:moveTo>
                    <a:pt x="5647220" y="0"/>
                  </a:moveTo>
                  <a:lnTo>
                    <a:pt x="0" y="0"/>
                  </a:lnTo>
                  <a:lnTo>
                    <a:pt x="3075927" y="3075914"/>
                  </a:lnTo>
                  <a:lnTo>
                    <a:pt x="5647220" y="504634"/>
                  </a:lnTo>
                  <a:lnTo>
                    <a:pt x="5647220" y="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500" y="6675000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5499" y="3611999"/>
                </a:moveTo>
                <a:lnTo>
                  <a:pt x="386686" y="3611999"/>
                </a:lnTo>
                <a:lnTo>
                  <a:pt x="0" y="3225462"/>
                </a:lnTo>
                <a:lnTo>
                  <a:pt x="3224212" y="0"/>
                </a:lnTo>
                <a:lnTo>
                  <a:pt x="3225499" y="1287"/>
                </a:lnTo>
                <a:lnTo>
                  <a:pt x="3225499" y="361199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57" y="815619"/>
            <a:ext cx="6682740" cy="8823325"/>
            <a:chOff x="11605457" y="815619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501" y="815619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194729" y="2622730"/>
                  </a:moveTo>
                  <a:lnTo>
                    <a:pt x="0" y="2430497"/>
                  </a:lnTo>
                  <a:lnTo>
                    <a:pt x="2430497" y="0"/>
                  </a:lnTo>
                  <a:lnTo>
                    <a:pt x="2430497" y="386963"/>
                  </a:lnTo>
                  <a:lnTo>
                    <a:pt x="194729" y="2622730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57" y="3266261"/>
              <a:ext cx="6372126" cy="6372126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909709" y="1262088"/>
            <a:ext cx="6452870" cy="64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dirty="0"/>
              <a:t>The</a:t>
            </a:r>
            <a:r>
              <a:rPr sz="4050" spc="-150" dirty="0"/>
              <a:t> </a:t>
            </a:r>
            <a:r>
              <a:rPr sz="4050" spc="-45" dirty="0"/>
              <a:t>Benefits</a:t>
            </a:r>
            <a:r>
              <a:rPr sz="4050" spc="-110" dirty="0"/>
              <a:t> </a:t>
            </a:r>
            <a:r>
              <a:rPr sz="4050" spc="-10" dirty="0"/>
              <a:t>of</a:t>
            </a:r>
            <a:r>
              <a:rPr sz="4050" spc="-200" dirty="0"/>
              <a:t> </a:t>
            </a:r>
            <a:r>
              <a:rPr sz="4050" spc="-100" dirty="0"/>
              <a:t>Wisdom</a:t>
            </a:r>
            <a:r>
              <a:rPr sz="4050" spc="-160" dirty="0"/>
              <a:t> </a:t>
            </a:r>
            <a:r>
              <a:rPr sz="4050" spc="-110" dirty="0"/>
              <a:t>Web</a:t>
            </a:r>
            <a:endParaRPr sz="4050"/>
          </a:p>
        </p:txBody>
      </p:sp>
      <p:sp>
        <p:nvSpPr>
          <p:cNvPr id="10" name="object 10"/>
          <p:cNvSpPr txBox="1"/>
          <p:nvPr/>
        </p:nvSpPr>
        <p:spPr>
          <a:xfrm>
            <a:off x="3868699" y="2976063"/>
            <a:ext cx="6480175" cy="424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 algn="r">
              <a:lnSpc>
                <a:spcPct val="100800"/>
              </a:lnSpc>
              <a:spcBef>
                <a:spcPts val="95"/>
              </a:spcBef>
            </a:pP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beneﬁts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mentors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offer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guidance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support.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offers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study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materials,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career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advice,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leadership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training.</a:t>
            </a:r>
            <a:endParaRPr sz="3050">
              <a:latin typeface="Trebuchet MS"/>
              <a:cs typeface="Trebuchet MS"/>
            </a:endParaRPr>
          </a:p>
          <a:p>
            <a:pPr marL="469900" marR="5080" indent="-262255" algn="r">
              <a:lnSpc>
                <a:spcPct val="100400"/>
              </a:lnSpc>
            </a:pP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Additionally,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other</a:t>
            </a:r>
            <a:endParaRPr sz="30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build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community.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2874" y="2645488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686057"/>
            <a:ext cx="3863975" cy="9601200"/>
            <a:chOff x="0" y="686057"/>
            <a:chExt cx="3863975" cy="9601200"/>
          </a:xfrm>
        </p:grpSpPr>
        <p:sp>
          <p:nvSpPr>
            <p:cNvPr id="13" name="object 13"/>
            <p:cNvSpPr/>
            <p:nvPr/>
          </p:nvSpPr>
          <p:spPr>
            <a:xfrm>
              <a:off x="0" y="686057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5860291"/>
                  </a:moveTo>
                  <a:lnTo>
                    <a:pt x="0" y="0"/>
                  </a:lnTo>
                  <a:lnTo>
                    <a:pt x="2930145" y="2929009"/>
                  </a:lnTo>
                  <a:lnTo>
                    <a:pt x="0" y="5860291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3018027" y="4070046"/>
                  </a:moveTo>
                  <a:lnTo>
                    <a:pt x="0" y="4070046"/>
                  </a:lnTo>
                  <a:lnTo>
                    <a:pt x="0" y="639648"/>
                  </a:lnTo>
                  <a:lnTo>
                    <a:pt x="639648" y="0"/>
                  </a:lnTo>
                  <a:lnTo>
                    <a:pt x="3863861" y="3224212"/>
                  </a:lnTo>
                  <a:lnTo>
                    <a:pt x="3018027" y="4070046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7609" cy="10287000"/>
            <a:chOff x="0" y="0"/>
            <a:chExt cx="7547609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1274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644144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How</a:t>
            </a:r>
            <a:r>
              <a:rPr spc="-155" dirty="0"/>
              <a:t> </a:t>
            </a:r>
            <a:r>
              <a:rPr spc="-114" dirty="0"/>
              <a:t>Wisdom</a:t>
            </a:r>
            <a:r>
              <a:rPr spc="-155" dirty="0"/>
              <a:t> </a:t>
            </a:r>
            <a:r>
              <a:rPr spc="-260" dirty="0"/>
              <a:t>Web</a:t>
            </a:r>
            <a:r>
              <a:rPr spc="-155" dirty="0"/>
              <a:t> </a:t>
            </a:r>
            <a:r>
              <a:rPr spc="-55" dirty="0"/>
              <a:t>Works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929755" cy="380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</a:pP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Web,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must 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account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complete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proﬁle.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then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range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resources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mentors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other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endParaRPr sz="3050" dirty="0">
              <a:latin typeface="Trebuchet MS"/>
              <a:cs typeface="Trebuchet MS"/>
            </a:endParaRPr>
          </a:p>
          <a:p>
            <a:pPr marL="12700" marR="107950">
              <a:lnSpc>
                <a:spcPct val="100400"/>
              </a:lnSpc>
            </a:pP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events,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learn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skills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0" dirty="0">
                <a:solidFill>
                  <a:srgbClr val="FFFFFF"/>
                </a:solidFill>
                <a:latin typeface="Trebuchet MS"/>
                <a:cs typeface="Trebuchet MS"/>
              </a:rPr>
              <a:t>professionals</a:t>
            </a:r>
            <a:endParaRPr sz="30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ﬁeld.</a:t>
            </a:r>
            <a:endParaRPr sz="30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7941B-18E9-22E7-D081-676A0457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09" y="1252563"/>
            <a:ext cx="12711365" cy="715581"/>
          </a:xfrm>
        </p:spPr>
        <p:txBody>
          <a:bodyPr/>
          <a:lstStyle/>
          <a:p>
            <a:r>
              <a:rPr lang="en-US" dirty="0"/>
              <a:t>         Offers for the Female Students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68E9DC-1732-7E08-2895-3CF07ACF2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4791" y="4113081"/>
            <a:ext cx="10222230" cy="4308872"/>
          </a:xfrm>
        </p:spPr>
        <p:txBody>
          <a:bodyPr/>
          <a:lstStyle/>
          <a:p>
            <a:r>
              <a:rPr lang="en-US" dirty="0"/>
              <a:t>We Will Provide two types of offers specially for female students:</a:t>
            </a:r>
          </a:p>
          <a:p>
            <a:r>
              <a:rPr lang="en-US" dirty="0"/>
              <a:t> </a:t>
            </a:r>
          </a:p>
          <a:p>
            <a:pPr marL="514350" indent="-514350">
              <a:buAutoNum type="arabicParenR"/>
            </a:pPr>
            <a:r>
              <a:rPr lang="en-US" dirty="0"/>
              <a:t>For those who are under 14 years we will be  providing  free lectures to them on home science.</a:t>
            </a:r>
          </a:p>
          <a:p>
            <a:pPr marL="514350" indent="-514350">
              <a:buAutoNum type="arabicParenR"/>
            </a:pPr>
            <a:r>
              <a:rPr lang="en-US" dirty="0"/>
              <a:t>For  those who are above 14 and under 18 we will be </a:t>
            </a:r>
            <a:r>
              <a:rPr lang="en-US"/>
              <a:t>provid </a:t>
            </a:r>
            <a:r>
              <a:rPr lang="en-US" dirty="0"/>
              <a:t>one free technical course.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454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827410" y="2669064"/>
                </a:moveTo>
                <a:lnTo>
                  <a:pt x="0" y="1841653"/>
                </a:lnTo>
                <a:lnTo>
                  <a:pt x="0" y="19849"/>
                </a:lnTo>
                <a:lnTo>
                  <a:pt x="19849" y="0"/>
                </a:lnTo>
                <a:lnTo>
                  <a:pt x="1634971" y="0"/>
                </a:lnTo>
                <a:lnTo>
                  <a:pt x="2565721" y="930750"/>
                </a:lnTo>
                <a:lnTo>
                  <a:pt x="827410" y="2669064"/>
                </a:lnTo>
                <a:close/>
              </a:path>
            </a:pathLst>
          </a:custGeom>
          <a:solidFill>
            <a:srgbClr val="484B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7" y="6364933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5750841" y="3922066"/>
                  </a:moveTo>
                  <a:lnTo>
                    <a:pt x="698124" y="3922066"/>
                  </a:lnTo>
                  <a:lnTo>
                    <a:pt x="0" y="3224212"/>
                  </a:lnTo>
                  <a:lnTo>
                    <a:pt x="3225461" y="0"/>
                  </a:lnTo>
                  <a:lnTo>
                    <a:pt x="6448423" y="3224212"/>
                  </a:lnTo>
                  <a:lnTo>
                    <a:pt x="5750841" y="3922066"/>
                  </a:lnTo>
                  <a:close/>
                </a:path>
              </a:pathLst>
            </a:custGeom>
            <a:solidFill>
              <a:srgbClr val="484B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4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5" y="6448424"/>
                  </a:moveTo>
                  <a:lnTo>
                    <a:pt x="0" y="5622928"/>
                  </a:lnTo>
                  <a:lnTo>
                    <a:pt x="0" y="826136"/>
                  </a:lnTo>
                  <a:lnTo>
                    <a:pt x="825815" y="0"/>
                  </a:lnTo>
                  <a:lnTo>
                    <a:pt x="4050028" y="3225462"/>
                  </a:lnTo>
                  <a:lnTo>
                    <a:pt x="825815" y="6448424"/>
                  </a:lnTo>
                  <a:close/>
                </a:path>
              </a:pathLst>
            </a:custGeom>
            <a:solidFill>
              <a:srgbClr val="6FB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5" y="0"/>
              <a:ext cx="6372126" cy="60494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615449" y="1372392"/>
            <a:ext cx="545401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165" dirty="0"/>
              <a:t> </a:t>
            </a:r>
            <a:r>
              <a:rPr spc="-50" dirty="0"/>
              <a:t>Role</a:t>
            </a:r>
            <a:r>
              <a:rPr spc="-165" dirty="0"/>
              <a:t> </a:t>
            </a:r>
            <a:r>
              <a:rPr dirty="0"/>
              <a:t>of</a:t>
            </a:r>
            <a:r>
              <a:rPr spc="-204" dirty="0"/>
              <a:t> </a:t>
            </a:r>
            <a:r>
              <a:rPr spc="-35" dirty="0"/>
              <a:t>Teachers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20349" y="3309827"/>
            <a:ext cx="6680834" cy="42468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Teachers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play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55" dirty="0">
                <a:solidFill>
                  <a:srgbClr val="FFFFFF"/>
                </a:solidFill>
                <a:latin typeface="Trebuchet MS"/>
                <a:cs typeface="Trebuchet MS"/>
              </a:rPr>
              <a:t>crucial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role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supporting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r>
              <a:rPr sz="3050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They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provide </a:t>
            </a:r>
            <a:r>
              <a:rPr sz="3050" spc="-90" dirty="0">
                <a:solidFill>
                  <a:srgbClr val="FFFFFF"/>
                </a:solidFill>
                <a:latin typeface="Trebuchet MS"/>
                <a:cs typeface="Trebuchet MS"/>
              </a:rPr>
              <a:t>mentorship,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0" dirty="0">
                <a:solidFill>
                  <a:srgbClr val="FFFFFF"/>
                </a:solidFill>
                <a:latin typeface="Trebuchet MS"/>
                <a:cs typeface="Trebuchet MS"/>
              </a:rPr>
              <a:t>guidance,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academic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support.</a:t>
            </a:r>
            <a:r>
              <a:rPr sz="3050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25" dirty="0">
                <a:solidFill>
                  <a:srgbClr val="FFFFFF"/>
                </a:solidFill>
                <a:latin typeface="Trebuchet MS"/>
                <a:cs typeface="Trebuchet MS"/>
              </a:rPr>
              <a:t>Teachers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3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supportive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classroom</a:t>
            </a:r>
            <a:r>
              <a:rPr sz="30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5" dirty="0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r>
              <a:rPr sz="305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encourages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0" dirty="0">
                <a:solidFill>
                  <a:srgbClr val="FFFFFF"/>
                </a:solidFill>
                <a:latin typeface="Trebuchet MS"/>
                <a:cs typeface="Trebuchet MS"/>
              </a:rPr>
              <a:t>female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Trebuchet MS"/>
                <a:cs typeface="Trebuchet MS"/>
              </a:rPr>
              <a:t>succeed.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working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together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305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Wisdom</a:t>
            </a:r>
            <a:r>
              <a:rPr sz="305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30" dirty="0">
                <a:solidFill>
                  <a:srgbClr val="FFFFFF"/>
                </a:solidFill>
                <a:latin typeface="Trebuchet MS"/>
                <a:cs typeface="Trebuchet MS"/>
              </a:rPr>
              <a:t>Web, </a:t>
            </a:r>
            <a:r>
              <a:rPr sz="3050" spc="-95" dirty="0">
                <a:solidFill>
                  <a:srgbClr val="FFFFFF"/>
                </a:solidFill>
                <a:latin typeface="Trebuchet MS"/>
                <a:cs typeface="Trebuchet MS"/>
              </a:rPr>
              <a:t>teachers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80" dirty="0">
                <a:solidFill>
                  <a:srgbClr val="FFFFFF"/>
                </a:solidFill>
                <a:latin typeface="Trebuchet MS"/>
                <a:cs typeface="Trebuchet MS"/>
              </a:rPr>
              <a:t>bridge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7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5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dirty="0">
                <a:solidFill>
                  <a:srgbClr val="FFFFFF"/>
                </a:solidFill>
                <a:latin typeface="Trebuchet MS"/>
                <a:cs typeface="Trebuchet MS"/>
              </a:rPr>
              <a:t>gap</a:t>
            </a:r>
            <a:r>
              <a:rPr sz="305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50" spc="-50" dirty="0">
                <a:solidFill>
                  <a:srgbClr val="FFFFFF"/>
                </a:solidFill>
                <a:latin typeface="Trebuchet MS"/>
                <a:cs typeface="Trebuchet MS"/>
              </a:rPr>
              <a:t>empower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14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05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Trebuchet MS"/>
                <a:cs typeface="Trebuchet MS"/>
              </a:rPr>
              <a:t>students.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8499" y="2830477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1048</Words>
  <Application>Microsoft Office PowerPoint</Application>
  <PresentationFormat>Custom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Introduction</vt:lpstr>
      <vt:lpstr>The Gender Gap in Education</vt:lpstr>
      <vt:lpstr>What is Wisdom Web?</vt:lpstr>
      <vt:lpstr>The Benefits of Wisdom Web</vt:lpstr>
      <vt:lpstr>How Wisdom Web Works</vt:lpstr>
      <vt:lpstr>         Offers for the Female Students</vt:lpstr>
      <vt:lpstr>The Role of Teachers</vt:lpstr>
      <vt:lpstr>The Importance of Mentorship</vt:lpstr>
      <vt:lpstr>Building a Supportive Community</vt:lpstr>
      <vt:lpstr>Addressing Gender Bias</vt:lpstr>
      <vt:lpstr>Creating a Supportive Classroom Environment</vt:lpstr>
      <vt:lpstr>Empowering Female Students</vt:lpstr>
      <vt:lpstr>The Future of Education</vt:lpstr>
      <vt:lpstr>Online Learning</vt:lpstr>
      <vt:lpstr>The Importance of Leadership</vt:lpstr>
      <vt:lpstr>Overcoming Barriers</vt:lpstr>
      <vt:lpstr>Conclusion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5</cp:revision>
  <dcterms:created xsi:type="dcterms:W3CDTF">2023-10-14T11:29:14Z</dcterms:created>
  <dcterms:modified xsi:type="dcterms:W3CDTF">2023-10-15T05:50:56Z</dcterms:modified>
</cp:coreProperties>
</file>